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5" r:id="rId7"/>
    <p:sldId id="266" r:id="rId8"/>
    <p:sldId id="267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74" y="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E65BB-0B11-46C4-A2C0-946A043BA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F17A9F-21A8-4026-9B04-5902568831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1A645-3DE9-49A1-AE5B-E0B42DA91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3FBF5-F707-49BE-8F15-29B94C35F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2E71B-BDEF-4A9E-8EF6-9F6ACA9D8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29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34DE6-2D66-438B-BD61-34ACB8CE6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2C5D58-BD05-4C73-974C-8EA82890E1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04C1F-77FA-4ACF-B333-F12519021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94808-4BC4-489E-AC4D-55B9AE233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BAFB2-4184-44A0-AC18-8C70468B5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7859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9B0AD-391F-438E-9EBE-C11A9C180A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38F05-18B5-43C0-A201-AC2F68946E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52F06-6EB8-488E-BAEF-7F00A5A2A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60249-18E7-4213-BCEB-D476279EB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DE6E9-E908-4BF8-9F96-7A6FB619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7383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D88DF-BA77-4409-920B-4DCB62EBA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C85BF-9AB6-4700-8C8C-483FBFC90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BE8A5-4240-4286-87FF-7984F6386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098AB-BA78-48D2-BACB-DC525E3DC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A365F7-477F-4558-A0F6-DF6AADA4D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6667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88479-F6A9-4940-9698-82F4CC539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3AD16C-5E80-4100-B30D-95F1A0DDA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2A308-542C-41B7-A2EE-529DA2867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F1E53-9B85-4831-B15A-4C4512E92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B7270-DF44-4CF2-AA18-04CA94152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669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5DBA2-23BB-4BFB-A52D-F4D544E28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D4DCB-69CF-45FE-8589-C6026F016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9D7B0C-20F2-4509-A18C-8CCCBB520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1C350-0221-4424-B985-7BBBC330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AE2E7E-53A4-49A4-98F6-7302B31F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E9BC7-47C4-4C73-BC2E-2ECF1C2E2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1883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D1F66-31FB-4488-8644-CE65C6DA8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B46CC-AE14-4957-B63E-BB8C22016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84CABD-D9AC-4C33-AAB6-9EEB8330F6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F0EB46-D4A3-4250-BF77-85BB7C6B8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DCF04B-D692-44FD-977C-E998CEE987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B36D7B-D7E9-41BD-82A1-90E85FF9B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442395-3534-4CE5-BB9B-93D8F54AC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044497-341B-4212-A340-4E53B971B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259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848DA-B7ED-44DF-8FB1-D10F1903A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FCBFFC-E515-4905-9886-B3FB933F4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3DF207-D5CA-48E0-94B4-C63707BC0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B41C23-52E4-45EE-B824-B2D1D80BD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3133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9926D2-D4F4-4F9A-9E2D-73D6335DC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88D94E-70E0-459E-9055-D83C3B75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22F-769E-48C5-98AC-B14601F23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4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57ADB-81AC-4C42-A163-74592FAA7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3AEB7-3B12-4FC8-BAAA-44E5727BA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E64CA-99B1-4832-BE35-0D6CA0CE85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37435E-DA0B-44DB-92EE-9E40FF7F6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BA4D0-18E0-4CF0-9159-033AF2C71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526D25-DDEE-43F4-9FC1-6FC274DE9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2678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09FFD-CBBA-49FC-9793-DC39165C0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4AC022-8D25-4483-8E5F-71A5F557DC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6B929C-6EC1-47FC-9761-1319DFC15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F53EEE-E18E-4655-8EE5-D2B88B0C5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2FD63-24CB-4B2F-B84C-E1504E45A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34125-63E0-44D7-8BEC-00D215D79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191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7B62E-16ED-40F8-B655-6A3A14271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B0B34-360F-4E6A-B01C-471C21E547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B69AB-C74F-4031-A14E-B7BB838471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895F8-79D5-43F9-9A0B-D3E2D0BBA791}" type="datetimeFigureOut">
              <a:rPr lang="en-GB" smtClean="0"/>
              <a:t>31/03/2021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31C4A2-506E-4E9C-AAC3-677FCE383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50D45-153B-45CD-9545-07AC24535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21335-70A0-45CB-9AFB-162FDD44A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8299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F7B214-F408-41D3-9A07-28A28B0C5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8731" y="1295102"/>
            <a:ext cx="8154538" cy="4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04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054271-9B24-4DEA-A24E-432425E97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942" y="1523734"/>
            <a:ext cx="6916115" cy="38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15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-fold (10-fold) Cross Validation illustration. Accuracy can be any... |  Download Scientific Diagram">
            <a:extLst>
              <a:ext uri="{FF2B5EF4-FFF2-40B4-BE49-F238E27FC236}">
                <a16:creationId xmlns:a16="http://schemas.microsoft.com/office/drawing/2014/main" id="{90B52DDE-B8A9-4F39-A66E-CCC1998E40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38"/>
          <a:stretch/>
        </p:blipFill>
        <p:spPr bwMode="auto">
          <a:xfrm>
            <a:off x="2847975" y="1690688"/>
            <a:ext cx="6496050" cy="2620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21C169-9F45-4EF1-AFAD-BA252AB4014E}"/>
              </a:ext>
            </a:extLst>
          </p:cNvPr>
          <p:cNvSpPr txBox="1"/>
          <p:nvPr/>
        </p:nvSpPr>
        <p:spPr>
          <a:xfrm>
            <a:off x="4730621" y="1690688"/>
            <a:ext cx="2398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/>
              <a:t>K-fold Cross-Validation (K=10)</a:t>
            </a:r>
          </a:p>
        </p:txBody>
      </p:sp>
    </p:spTree>
    <p:extLst>
      <p:ext uri="{BB962C8B-B14F-4D97-AF65-F5344CB8AC3E}">
        <p14:creationId xmlns:p14="http://schemas.microsoft.com/office/powerpoint/2010/main" val="88269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AE90705-1702-4067-AF75-38B4FACF48D1}"/>
              </a:ext>
            </a:extLst>
          </p:cNvPr>
          <p:cNvGrpSpPr/>
          <p:nvPr/>
        </p:nvGrpSpPr>
        <p:grpSpPr>
          <a:xfrm>
            <a:off x="1539230" y="815297"/>
            <a:ext cx="9113539" cy="5206032"/>
            <a:chOff x="1539230" y="815297"/>
            <a:chExt cx="9113539" cy="5206032"/>
          </a:xfrm>
        </p:grpSpPr>
        <p:pic>
          <p:nvPicPr>
            <p:cNvPr id="5" name="Picture 4" descr="Chart, histogram&#10;&#10;Description automatically generated">
              <a:extLst>
                <a:ext uri="{FF2B5EF4-FFF2-40B4-BE49-F238E27FC236}">
                  <a16:creationId xmlns:a16="http://schemas.microsoft.com/office/drawing/2014/main" id="{7E478E4D-C59D-45C5-8399-9FC5499E9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9230" y="836670"/>
              <a:ext cx="9113539" cy="5184659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7897521-D307-4209-9A7F-E31FF4612012}"/>
                </a:ext>
              </a:extLst>
            </p:cNvPr>
            <p:cNvSpPr/>
            <p:nvPr/>
          </p:nvSpPr>
          <p:spPr>
            <a:xfrm>
              <a:off x="3134995" y="901700"/>
              <a:ext cx="2832152" cy="22730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5CE569-357D-4E2E-94DF-091C60DF8CCD}"/>
                </a:ext>
              </a:extLst>
            </p:cNvPr>
            <p:cNvSpPr txBox="1"/>
            <p:nvPr/>
          </p:nvSpPr>
          <p:spPr>
            <a:xfrm>
              <a:off x="3426870" y="815297"/>
              <a:ext cx="26691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>
                  <a:solidFill>
                    <a:schemeClr val="bg1"/>
                  </a:solidFill>
                </a:rPr>
                <a:t>Train and Val Loss (mse)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3566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5D0B52F-9D8E-4C7C-850C-F66EBAC12C0C}"/>
              </a:ext>
            </a:extLst>
          </p:cNvPr>
          <p:cNvSpPr/>
          <p:nvPr/>
        </p:nvSpPr>
        <p:spPr>
          <a:xfrm>
            <a:off x="159679" y="978320"/>
            <a:ext cx="11737046" cy="49013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2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E4301441-CAFE-4101-9AA8-BC2B0FA9B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5121" y="3422229"/>
            <a:ext cx="3934624" cy="2158270"/>
          </a:xfrm>
        </p:spPr>
      </p:pic>
      <p:pic>
        <p:nvPicPr>
          <p:cNvPr id="23" name="Picture 22" descr="Chart&#10;&#10;Description automatically generated with medium confidence">
            <a:extLst>
              <a:ext uri="{FF2B5EF4-FFF2-40B4-BE49-F238E27FC236}">
                <a16:creationId xmlns:a16="http://schemas.microsoft.com/office/drawing/2014/main" id="{5274BD60-7444-4A48-A6F0-E2E036573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627" y="3422229"/>
            <a:ext cx="3798170" cy="2160765"/>
          </a:xfrm>
          <a:prstGeom prst="rect">
            <a:avLst/>
          </a:prstGeom>
        </p:spPr>
      </p:pic>
      <p:pic>
        <p:nvPicPr>
          <p:cNvPr id="24" name="Picture 23" descr="Chart, histogram&#10;&#10;Description automatically generated">
            <a:extLst>
              <a:ext uri="{FF2B5EF4-FFF2-40B4-BE49-F238E27FC236}">
                <a16:creationId xmlns:a16="http://schemas.microsoft.com/office/drawing/2014/main" id="{0EF3DC78-3DD6-49BC-AF44-1F21EA5E88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948" y="1339432"/>
            <a:ext cx="3792485" cy="2080302"/>
          </a:xfrm>
          <a:prstGeom prst="rect">
            <a:avLst/>
          </a:prstGeom>
        </p:spPr>
      </p:pic>
      <p:pic>
        <p:nvPicPr>
          <p:cNvPr id="25" name="Picture 24" descr="Chart, histogram&#10;&#10;Description automatically generated">
            <a:extLst>
              <a:ext uri="{FF2B5EF4-FFF2-40B4-BE49-F238E27FC236}">
                <a16:creationId xmlns:a16="http://schemas.microsoft.com/office/drawing/2014/main" id="{F302157D-1F27-48B9-A084-45408E7C6B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802" y="1339432"/>
            <a:ext cx="3792484" cy="2080302"/>
          </a:xfrm>
          <a:prstGeom prst="rect">
            <a:avLst/>
          </a:prstGeom>
        </p:spPr>
      </p:pic>
      <p:pic>
        <p:nvPicPr>
          <p:cNvPr id="26" name="Picture 25" descr="Chart, line chart&#10;&#10;Description automatically generated">
            <a:extLst>
              <a:ext uri="{FF2B5EF4-FFF2-40B4-BE49-F238E27FC236}">
                <a16:creationId xmlns:a16="http://schemas.microsoft.com/office/drawing/2014/main" id="{3F4B5AAD-1DA8-4920-AF0D-A89E2F92FF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79" y="3423998"/>
            <a:ext cx="3935948" cy="215899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4D702E2-EAA1-4BB0-A4D8-5D8E4FD0F70C}"/>
              </a:ext>
            </a:extLst>
          </p:cNvPr>
          <p:cNvSpPr txBox="1"/>
          <p:nvPr/>
        </p:nvSpPr>
        <p:spPr>
          <a:xfrm>
            <a:off x="3828045" y="1517230"/>
            <a:ext cx="689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>
                <a:solidFill>
                  <a:schemeClr val="bg1"/>
                </a:solidFill>
              </a:rPr>
              <a:t>Fold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DAF76E-743E-4EF7-A680-729E732066FF}"/>
              </a:ext>
            </a:extLst>
          </p:cNvPr>
          <p:cNvSpPr txBox="1"/>
          <p:nvPr/>
        </p:nvSpPr>
        <p:spPr>
          <a:xfrm>
            <a:off x="7841410" y="1517230"/>
            <a:ext cx="689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>
                <a:solidFill>
                  <a:schemeClr val="bg1"/>
                </a:solidFill>
              </a:rPr>
              <a:t>Fold 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72C6ADC-3DA0-41CD-8B96-1DA7AF2D1474}"/>
              </a:ext>
            </a:extLst>
          </p:cNvPr>
          <p:cNvSpPr txBox="1"/>
          <p:nvPr/>
        </p:nvSpPr>
        <p:spPr>
          <a:xfrm>
            <a:off x="2276802" y="3534387"/>
            <a:ext cx="689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>
                <a:solidFill>
                  <a:schemeClr val="bg1"/>
                </a:solidFill>
              </a:rPr>
              <a:t>Fold 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43612C-8D80-479F-84C2-5B6DB015F78C}"/>
              </a:ext>
            </a:extLst>
          </p:cNvPr>
          <p:cNvSpPr txBox="1"/>
          <p:nvPr/>
        </p:nvSpPr>
        <p:spPr>
          <a:xfrm>
            <a:off x="9490558" y="3522719"/>
            <a:ext cx="689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>
                <a:solidFill>
                  <a:schemeClr val="bg1"/>
                </a:solidFill>
              </a:rPr>
              <a:t>Fold 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EDC4CB8-CF9B-4B44-A505-760EF6F6A0DE}"/>
              </a:ext>
            </a:extLst>
          </p:cNvPr>
          <p:cNvSpPr txBox="1"/>
          <p:nvPr/>
        </p:nvSpPr>
        <p:spPr>
          <a:xfrm>
            <a:off x="5724287" y="3534387"/>
            <a:ext cx="689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>
                <a:solidFill>
                  <a:schemeClr val="bg1"/>
                </a:solidFill>
              </a:rPr>
              <a:t>Fold 4</a:t>
            </a:r>
          </a:p>
        </p:txBody>
      </p:sp>
    </p:spTree>
    <p:extLst>
      <p:ext uri="{BB962C8B-B14F-4D97-AF65-F5344CB8AC3E}">
        <p14:creationId xmlns:p14="http://schemas.microsoft.com/office/powerpoint/2010/main" val="783902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CF33A7B1-431A-4295-8717-F5FA1FBC5D8F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67" y="66013"/>
            <a:ext cx="6120000" cy="3348000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BA4DAEE3-EE1C-4C92-A019-AC81B7ECCC7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67" y="3414013"/>
            <a:ext cx="6120000" cy="334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E9A62AF-26D9-4F92-854B-029AD2C3C3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5916" y="3698598"/>
            <a:ext cx="1214730" cy="52571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7132EBE-3AFE-472A-AFFE-2EC2A54B1FF0}"/>
              </a:ext>
            </a:extLst>
          </p:cNvPr>
          <p:cNvSpPr txBox="1"/>
          <p:nvPr/>
        </p:nvSpPr>
        <p:spPr>
          <a:xfrm>
            <a:off x="2597691" y="311585"/>
            <a:ext cx="11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>
                <a:solidFill>
                  <a:schemeClr val="bg1"/>
                </a:solidFill>
              </a:rPr>
              <a:t>rbg pictures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4C25B4-11D8-4DB9-8BD2-88D231B17D75}"/>
              </a:ext>
            </a:extLst>
          </p:cNvPr>
          <p:cNvSpPr txBox="1"/>
          <p:nvPr/>
        </p:nvSpPr>
        <p:spPr>
          <a:xfrm>
            <a:off x="2316461" y="3698598"/>
            <a:ext cx="18273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>
                <a:solidFill>
                  <a:schemeClr val="bg1"/>
                </a:solidFill>
              </a:rPr>
              <a:t>segmented pictures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305436-F4DE-45B8-8757-A2C602969EC0}"/>
              </a:ext>
            </a:extLst>
          </p:cNvPr>
          <p:cNvSpPr txBox="1"/>
          <p:nvPr/>
        </p:nvSpPr>
        <p:spPr>
          <a:xfrm>
            <a:off x="7208852" y="6182368"/>
            <a:ext cx="306977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100" b="0" i="0">
                <a:effectLst/>
                <a:latin typeface="Courier New" panose="02070309020205020404" pitchFamily="49" charset="0"/>
              </a:rPr>
              <a:t>Final model -&gt; mae: 0.284, mse: 0.119, loss: 0.119</a:t>
            </a:r>
            <a:endParaRPr lang="en-GB" sz="1100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14ED1E02-DD3E-4C93-87D7-E2A66A60BF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633" y="51026"/>
            <a:ext cx="6046990" cy="33779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F1BF80-76EC-49F6-A7F2-6FA0B4997B3E}"/>
              </a:ext>
            </a:extLst>
          </p:cNvPr>
          <p:cNvSpPr txBox="1"/>
          <p:nvPr/>
        </p:nvSpPr>
        <p:spPr>
          <a:xfrm>
            <a:off x="9013193" y="311585"/>
            <a:ext cx="11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>
                <a:solidFill>
                  <a:schemeClr val="bg1"/>
                </a:solidFill>
              </a:rPr>
              <a:t>rbg pictures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31B316-1ABD-4565-A20E-ACA72FBF8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6602" y="348744"/>
            <a:ext cx="1214730" cy="525719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43249D76-2394-4A3B-BDAA-47C63392FB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633" y="3384039"/>
            <a:ext cx="6046990" cy="33779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D01C52C-6D6B-4B36-82D4-D7B4A952DF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6602" y="3726718"/>
            <a:ext cx="1214730" cy="52571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6A6B796-C503-4BE2-AB2B-5FBB1704C707}"/>
              </a:ext>
            </a:extLst>
          </p:cNvPr>
          <p:cNvSpPr txBox="1"/>
          <p:nvPr/>
        </p:nvSpPr>
        <p:spPr>
          <a:xfrm>
            <a:off x="8451263" y="3726718"/>
            <a:ext cx="18273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>
                <a:solidFill>
                  <a:schemeClr val="bg1"/>
                </a:solidFill>
              </a:rPr>
              <a:t>segmented pictures</a:t>
            </a:r>
          </a:p>
        </p:txBody>
      </p:sp>
    </p:spTree>
    <p:extLst>
      <p:ext uri="{BB962C8B-B14F-4D97-AF65-F5344CB8AC3E}">
        <p14:creationId xmlns:p14="http://schemas.microsoft.com/office/powerpoint/2010/main" val="2487722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D729E24D-77F5-4F40-91ED-C9726B16A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824" y="-123818"/>
            <a:ext cx="4898146" cy="3346711"/>
          </a:xfrm>
          <a:prstGeom prst="rect">
            <a:avLst/>
          </a:prstGeom>
        </p:spPr>
      </p:pic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864C19E7-9C42-4867-996D-1B8C9E49A7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598" y="-123817"/>
            <a:ext cx="4776226" cy="3346711"/>
          </a:xfrm>
          <a:prstGeom prst="rect">
            <a:avLst/>
          </a:prstGeom>
        </p:spPr>
      </p:pic>
      <p:pic>
        <p:nvPicPr>
          <p:cNvPr id="18" name="Picture 17" descr="Chart, histogram&#10;&#10;Description automatically generated">
            <a:extLst>
              <a:ext uri="{FF2B5EF4-FFF2-40B4-BE49-F238E27FC236}">
                <a16:creationId xmlns:a16="http://schemas.microsoft.com/office/drawing/2014/main" id="{5DCEB262-1F11-4E40-9547-94A06A0B89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6628" y="-123816"/>
            <a:ext cx="4776226" cy="334671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E7D3A63-4D2F-4922-97C5-02BE05A1324E}"/>
              </a:ext>
            </a:extLst>
          </p:cNvPr>
          <p:cNvSpPr txBox="1"/>
          <p:nvPr/>
        </p:nvSpPr>
        <p:spPr>
          <a:xfrm>
            <a:off x="2857133" y="1365104"/>
            <a:ext cx="538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0C8F6A-11DA-4DB3-B940-06C687F39CDF}"/>
              </a:ext>
            </a:extLst>
          </p:cNvPr>
          <p:cNvSpPr txBox="1"/>
          <p:nvPr/>
        </p:nvSpPr>
        <p:spPr>
          <a:xfrm>
            <a:off x="12404494" y="1365104"/>
            <a:ext cx="62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train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08BBB3-8137-4567-9659-DF8062CD4B51}"/>
              </a:ext>
            </a:extLst>
          </p:cNvPr>
          <p:cNvSpPr txBox="1"/>
          <p:nvPr/>
        </p:nvSpPr>
        <p:spPr>
          <a:xfrm>
            <a:off x="7723064" y="1373198"/>
            <a:ext cx="448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val</a:t>
            </a:r>
          </a:p>
        </p:txBody>
      </p:sp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BFDCA1DC-CB3E-497F-B78D-181872DAE1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0225" y="3511289"/>
            <a:ext cx="4776226" cy="3346711"/>
          </a:xfrm>
          <a:prstGeom prst="rect">
            <a:avLst/>
          </a:prstGeom>
        </p:spPr>
      </p:pic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5B1154EC-865D-4484-BB07-531CDA1A9A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824" y="3511289"/>
            <a:ext cx="4898146" cy="3346711"/>
          </a:xfrm>
          <a:prstGeom prst="rect">
            <a:avLst/>
          </a:prstGeom>
        </p:spPr>
      </p:pic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FAF9B34A-B307-4DA9-A4C1-7763A4227F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678" y="3511289"/>
            <a:ext cx="4898146" cy="33467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3E7E8A8-F4F1-464D-AD9F-8C3FFD250846}"/>
              </a:ext>
            </a:extLst>
          </p:cNvPr>
          <p:cNvSpPr txBox="1"/>
          <p:nvPr/>
        </p:nvSpPr>
        <p:spPr>
          <a:xfrm>
            <a:off x="2472361" y="3836439"/>
            <a:ext cx="538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1DE724-F5A3-441E-97A8-91931F7DEC23}"/>
              </a:ext>
            </a:extLst>
          </p:cNvPr>
          <p:cNvSpPr txBox="1"/>
          <p:nvPr/>
        </p:nvSpPr>
        <p:spPr>
          <a:xfrm>
            <a:off x="12330897" y="3836439"/>
            <a:ext cx="62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train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56F8FF-1492-451C-863E-BDB100AA2DA8}"/>
              </a:ext>
            </a:extLst>
          </p:cNvPr>
          <p:cNvSpPr txBox="1"/>
          <p:nvPr/>
        </p:nvSpPr>
        <p:spPr>
          <a:xfrm>
            <a:off x="7636373" y="3836439"/>
            <a:ext cx="448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val</a:t>
            </a:r>
          </a:p>
        </p:txBody>
      </p:sp>
    </p:spTree>
    <p:extLst>
      <p:ext uri="{BB962C8B-B14F-4D97-AF65-F5344CB8AC3E}">
        <p14:creationId xmlns:p14="http://schemas.microsoft.com/office/powerpoint/2010/main" val="4248405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445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bug&#10;&#10;Description automatically generated with medium confidence">
            <a:extLst>
              <a:ext uri="{FF2B5EF4-FFF2-40B4-BE49-F238E27FC236}">
                <a16:creationId xmlns:a16="http://schemas.microsoft.com/office/drawing/2014/main" id="{D58DF7D2-45CD-4F7A-9C5F-68A955171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635" y="1847085"/>
            <a:ext cx="4236729" cy="31638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1613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</Words>
  <Application>Microsoft Office PowerPoint</Application>
  <PresentationFormat>Widescreen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Enrique Alcalde</dc:creator>
  <cp:lastModifiedBy>Enrique Alcalde</cp:lastModifiedBy>
  <cp:revision>29</cp:revision>
  <dcterms:created xsi:type="dcterms:W3CDTF">2021-03-17T21:08:35Z</dcterms:created>
  <dcterms:modified xsi:type="dcterms:W3CDTF">2021-03-31T09:27:10Z</dcterms:modified>
</cp:coreProperties>
</file>

<file path=docProps/thumbnail.jpeg>
</file>